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902" y="2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4/26/2023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4/26/2023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87E0D-AB8E-1307-DA33-541BF55C7200}"/>
              </a:ext>
            </a:extLst>
          </p:cNvPr>
          <p:cNvSpPr>
            <a:spLocks noGrp="1"/>
          </p:cNvSpPr>
          <p:nvPr>
            <p:ph type="ctrTitle"/>
          </p:nvPr>
        </p:nvSpPr>
        <p:spPr>
          <a:xfrm>
            <a:off x="2393112" y="2415074"/>
            <a:ext cx="7405776" cy="1013926"/>
          </a:xfrm>
        </p:spPr>
        <p:txBody>
          <a:bodyPr anchor="ctr"/>
          <a:lstStyle/>
          <a:p>
            <a:r>
              <a:rPr lang="en-US" dirty="0"/>
              <a:t>PHISHING </a:t>
            </a:r>
            <a:r>
              <a:rPr lang="en-US" dirty="0" err="1"/>
              <a:t>url</a:t>
            </a:r>
            <a:r>
              <a:rPr lang="en-US" dirty="0"/>
              <a:t> detector</a:t>
            </a:r>
            <a:endParaRPr lang="en-IN" dirty="0"/>
          </a:p>
        </p:txBody>
      </p:sp>
      <p:sp>
        <p:nvSpPr>
          <p:cNvPr id="4" name="TextBox 3">
            <a:extLst>
              <a:ext uri="{FF2B5EF4-FFF2-40B4-BE49-F238E27FC236}">
                <a16:creationId xmlns:a16="http://schemas.microsoft.com/office/drawing/2014/main" id="{8E11884F-528E-26D2-10D4-1A31A56AE27A}"/>
              </a:ext>
            </a:extLst>
          </p:cNvPr>
          <p:cNvSpPr txBox="1"/>
          <p:nvPr/>
        </p:nvSpPr>
        <p:spPr>
          <a:xfrm>
            <a:off x="78657" y="5103503"/>
            <a:ext cx="5417575" cy="1754326"/>
          </a:xfrm>
          <a:prstGeom prst="rect">
            <a:avLst/>
          </a:prstGeom>
          <a:noFill/>
        </p:spPr>
        <p:txBody>
          <a:bodyPr wrap="square" rtlCol="0">
            <a:spAutoFit/>
          </a:bodyPr>
          <a:lstStyle/>
          <a:p>
            <a:r>
              <a:rPr lang="en-US" dirty="0"/>
              <a:t>Guided by:</a:t>
            </a:r>
          </a:p>
          <a:p>
            <a:pPr marL="0" indent="0">
              <a:buNone/>
            </a:pPr>
            <a:r>
              <a:rPr lang="en-US" dirty="0"/>
              <a:t>	</a:t>
            </a:r>
            <a:r>
              <a:rPr lang="en-US" sz="1800" dirty="0">
                <a:cs typeface="Times New Roman" panose="02020603050405020304" pitchFamily="18" charset="0"/>
              </a:rPr>
              <a:t>MR.S.S.YUVARAJ MCA., M.Phil., M.E,. </a:t>
            </a:r>
            <a:r>
              <a:rPr lang="en-US" sz="1800" dirty="0" err="1">
                <a:cs typeface="Times New Roman" panose="02020603050405020304" pitchFamily="18" charset="0"/>
              </a:rPr>
              <a:t>Ph.D</a:t>
            </a:r>
            <a:r>
              <a:rPr lang="en-US" sz="1800" dirty="0">
                <a:cs typeface="Times New Roman" panose="02020603050405020304" pitchFamily="18" charset="0"/>
              </a:rPr>
              <a:t> </a:t>
            </a:r>
          </a:p>
          <a:p>
            <a:pPr marL="0" indent="0">
              <a:buNone/>
            </a:pPr>
            <a:r>
              <a:rPr lang="en-US" sz="1800" dirty="0">
                <a:cs typeface="Times New Roman" panose="02020603050405020304" pitchFamily="18" charset="0"/>
              </a:rPr>
              <a:t>	ASSISTANT PROFESSOR</a:t>
            </a:r>
          </a:p>
          <a:p>
            <a:pPr marL="0" indent="0">
              <a:buNone/>
            </a:pPr>
            <a:r>
              <a:rPr lang="en-US" sz="1800" dirty="0">
                <a:cs typeface="Times New Roman" panose="02020603050405020304" pitchFamily="18" charset="0"/>
              </a:rPr>
              <a:t>	DEPT OF COMPUTER SCIENCE</a:t>
            </a:r>
          </a:p>
          <a:p>
            <a:endParaRPr lang="en-US" dirty="0"/>
          </a:p>
          <a:p>
            <a:endParaRPr lang="en-IN" dirty="0"/>
          </a:p>
        </p:txBody>
      </p:sp>
      <p:sp>
        <p:nvSpPr>
          <p:cNvPr id="6" name="TextBox 5">
            <a:extLst>
              <a:ext uri="{FF2B5EF4-FFF2-40B4-BE49-F238E27FC236}">
                <a16:creationId xmlns:a16="http://schemas.microsoft.com/office/drawing/2014/main" id="{89B308C4-7F4A-2E97-E51E-F82692EEDCC8}"/>
              </a:ext>
            </a:extLst>
          </p:cNvPr>
          <p:cNvSpPr txBox="1"/>
          <p:nvPr/>
        </p:nvSpPr>
        <p:spPr>
          <a:xfrm>
            <a:off x="7934631" y="5103674"/>
            <a:ext cx="4178712" cy="1477328"/>
          </a:xfrm>
          <a:prstGeom prst="rect">
            <a:avLst/>
          </a:prstGeom>
          <a:noFill/>
        </p:spPr>
        <p:txBody>
          <a:bodyPr wrap="square" rtlCol="0">
            <a:spAutoFit/>
          </a:bodyPr>
          <a:lstStyle/>
          <a:p>
            <a:r>
              <a:rPr lang="en-US" dirty="0"/>
              <a:t>By:</a:t>
            </a:r>
          </a:p>
          <a:p>
            <a:r>
              <a:rPr lang="en-US" dirty="0"/>
              <a:t>	Narendran G R</a:t>
            </a:r>
          </a:p>
          <a:p>
            <a:r>
              <a:rPr lang="en-US" dirty="0"/>
              <a:t>	20BCM028</a:t>
            </a:r>
          </a:p>
          <a:p>
            <a:r>
              <a:rPr lang="en-US" dirty="0"/>
              <a:t>	3</a:t>
            </a:r>
            <a:r>
              <a:rPr lang="en-US" baseline="30000" dirty="0"/>
              <a:t>rd</a:t>
            </a:r>
            <a:r>
              <a:rPr lang="en-US" dirty="0"/>
              <a:t> B.Sc. Computer Science A</a:t>
            </a:r>
          </a:p>
          <a:p>
            <a:r>
              <a:rPr lang="en-US" dirty="0"/>
              <a:t>	PSG College of Arts &amp; Science</a:t>
            </a:r>
            <a:endParaRPr lang="en-IN" dirty="0"/>
          </a:p>
        </p:txBody>
      </p:sp>
    </p:spTree>
    <p:extLst>
      <p:ext uri="{BB962C8B-B14F-4D97-AF65-F5344CB8AC3E}">
        <p14:creationId xmlns:p14="http://schemas.microsoft.com/office/powerpoint/2010/main" val="2429405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22CC12-C3AF-F736-A276-DF167B09DD7B}"/>
              </a:ext>
            </a:extLst>
          </p:cNvPr>
          <p:cNvPicPr>
            <a:picLocks noChangeAspect="1"/>
          </p:cNvPicPr>
          <p:nvPr/>
        </p:nvPicPr>
        <p:blipFill>
          <a:blip r:embed="rId2"/>
          <a:stretch>
            <a:fillRect/>
          </a:stretch>
        </p:blipFill>
        <p:spPr>
          <a:xfrm>
            <a:off x="0" y="1755023"/>
            <a:ext cx="5933440" cy="3388571"/>
          </a:xfrm>
          <a:prstGeom prst="rect">
            <a:avLst/>
          </a:prstGeom>
        </p:spPr>
      </p:pic>
      <p:pic>
        <p:nvPicPr>
          <p:cNvPr id="7" name="Picture 6">
            <a:extLst>
              <a:ext uri="{FF2B5EF4-FFF2-40B4-BE49-F238E27FC236}">
                <a16:creationId xmlns:a16="http://schemas.microsoft.com/office/drawing/2014/main" id="{FEF8C8D9-CB2D-FB95-9B69-51328D58EB82}"/>
              </a:ext>
            </a:extLst>
          </p:cNvPr>
          <p:cNvPicPr>
            <a:picLocks noChangeAspect="1"/>
          </p:cNvPicPr>
          <p:nvPr/>
        </p:nvPicPr>
        <p:blipFill>
          <a:blip r:embed="rId3"/>
          <a:stretch>
            <a:fillRect/>
          </a:stretch>
        </p:blipFill>
        <p:spPr>
          <a:xfrm>
            <a:off x="6052900" y="1788159"/>
            <a:ext cx="6139099" cy="3358139"/>
          </a:xfrm>
          <a:prstGeom prst="rect">
            <a:avLst/>
          </a:prstGeom>
        </p:spPr>
      </p:pic>
      <p:sp>
        <p:nvSpPr>
          <p:cNvPr id="9" name="TextBox 8">
            <a:extLst>
              <a:ext uri="{FF2B5EF4-FFF2-40B4-BE49-F238E27FC236}">
                <a16:creationId xmlns:a16="http://schemas.microsoft.com/office/drawing/2014/main" id="{98972A96-4698-8414-6A28-F2C63815D183}"/>
              </a:ext>
            </a:extLst>
          </p:cNvPr>
          <p:cNvSpPr txBox="1"/>
          <p:nvPr/>
        </p:nvSpPr>
        <p:spPr>
          <a:xfrm>
            <a:off x="6126480" y="1294005"/>
            <a:ext cx="1148080" cy="369332"/>
          </a:xfrm>
          <a:prstGeom prst="rect">
            <a:avLst/>
          </a:prstGeom>
          <a:noFill/>
        </p:spPr>
        <p:txBody>
          <a:bodyPr wrap="square" rtlCol="0">
            <a:spAutoFit/>
          </a:bodyPr>
          <a:lstStyle/>
          <a:p>
            <a:r>
              <a:rPr lang="en-US" dirty="0"/>
              <a:t>Output</a:t>
            </a:r>
            <a:endParaRPr lang="en-IN" dirty="0"/>
          </a:p>
        </p:txBody>
      </p:sp>
      <p:sp>
        <p:nvSpPr>
          <p:cNvPr id="10" name="TextBox 9">
            <a:extLst>
              <a:ext uri="{FF2B5EF4-FFF2-40B4-BE49-F238E27FC236}">
                <a16:creationId xmlns:a16="http://schemas.microsoft.com/office/drawing/2014/main" id="{091613ED-7296-3CBC-A71F-84DCC05866B0}"/>
              </a:ext>
            </a:extLst>
          </p:cNvPr>
          <p:cNvSpPr txBox="1"/>
          <p:nvPr/>
        </p:nvSpPr>
        <p:spPr>
          <a:xfrm>
            <a:off x="264160" y="1385445"/>
            <a:ext cx="914400" cy="369332"/>
          </a:xfrm>
          <a:prstGeom prst="rect">
            <a:avLst/>
          </a:prstGeom>
          <a:noFill/>
        </p:spPr>
        <p:txBody>
          <a:bodyPr wrap="square" rtlCol="0">
            <a:spAutoFit/>
          </a:bodyPr>
          <a:lstStyle/>
          <a:p>
            <a:r>
              <a:rPr lang="en-US" dirty="0"/>
              <a:t>Input</a:t>
            </a:r>
            <a:endParaRPr lang="en-IN" dirty="0"/>
          </a:p>
        </p:txBody>
      </p:sp>
    </p:spTree>
    <p:extLst>
      <p:ext uri="{BB962C8B-B14F-4D97-AF65-F5344CB8AC3E}">
        <p14:creationId xmlns:p14="http://schemas.microsoft.com/office/powerpoint/2010/main" val="2796229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BCBB03-9831-CB36-C9C6-F7A624DAF9E8}"/>
              </a:ext>
            </a:extLst>
          </p:cNvPr>
          <p:cNvPicPr>
            <a:picLocks noChangeAspect="1"/>
          </p:cNvPicPr>
          <p:nvPr/>
        </p:nvPicPr>
        <p:blipFill>
          <a:blip r:embed="rId2"/>
          <a:stretch>
            <a:fillRect/>
          </a:stretch>
        </p:blipFill>
        <p:spPr>
          <a:xfrm>
            <a:off x="2235842" y="1868591"/>
            <a:ext cx="7720315" cy="4471248"/>
          </a:xfrm>
          <a:prstGeom prst="rect">
            <a:avLst/>
          </a:prstGeom>
        </p:spPr>
      </p:pic>
      <p:sp>
        <p:nvSpPr>
          <p:cNvPr id="6" name="TextBox 5">
            <a:extLst>
              <a:ext uri="{FF2B5EF4-FFF2-40B4-BE49-F238E27FC236}">
                <a16:creationId xmlns:a16="http://schemas.microsoft.com/office/drawing/2014/main" id="{E2A5B792-FF45-C7E8-26F8-E0C0FC0B69CF}"/>
              </a:ext>
            </a:extLst>
          </p:cNvPr>
          <p:cNvSpPr txBox="1"/>
          <p:nvPr/>
        </p:nvSpPr>
        <p:spPr>
          <a:xfrm>
            <a:off x="5481319" y="1499259"/>
            <a:ext cx="1229360" cy="369332"/>
          </a:xfrm>
          <a:prstGeom prst="rect">
            <a:avLst/>
          </a:prstGeom>
          <a:noFill/>
        </p:spPr>
        <p:txBody>
          <a:bodyPr wrap="square" rtlCol="0">
            <a:spAutoFit/>
          </a:bodyPr>
          <a:lstStyle/>
          <a:p>
            <a:r>
              <a:rPr lang="en-US" dirty="0"/>
              <a:t>Phishing </a:t>
            </a:r>
            <a:endParaRPr lang="en-IN" dirty="0"/>
          </a:p>
        </p:txBody>
      </p:sp>
    </p:spTree>
    <p:extLst>
      <p:ext uri="{BB962C8B-B14F-4D97-AF65-F5344CB8AC3E}">
        <p14:creationId xmlns:p14="http://schemas.microsoft.com/office/powerpoint/2010/main" val="2184479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4FDC1E-638A-A94A-99EB-83F11076CDE9}"/>
              </a:ext>
            </a:extLst>
          </p:cNvPr>
          <p:cNvSpPr txBox="1"/>
          <p:nvPr/>
        </p:nvSpPr>
        <p:spPr>
          <a:xfrm>
            <a:off x="4826000" y="2905780"/>
            <a:ext cx="2540000" cy="523220"/>
          </a:xfrm>
          <a:prstGeom prst="rect">
            <a:avLst/>
          </a:prstGeom>
          <a:noFill/>
        </p:spPr>
        <p:txBody>
          <a:bodyPr wrap="square" rtlCol="0">
            <a:spAutoFit/>
          </a:bodyPr>
          <a:lstStyle/>
          <a:p>
            <a:r>
              <a:rPr lang="en-US" sz="2800" dirty="0"/>
              <a:t>THANK YOU</a:t>
            </a:r>
            <a:endParaRPr lang="en-IN" sz="2800" dirty="0"/>
          </a:p>
        </p:txBody>
      </p:sp>
    </p:spTree>
    <p:extLst>
      <p:ext uri="{BB962C8B-B14F-4D97-AF65-F5344CB8AC3E}">
        <p14:creationId xmlns:p14="http://schemas.microsoft.com/office/powerpoint/2010/main" val="3551997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785CAD-30C1-3B2E-A365-32F6D08BCD4B}"/>
              </a:ext>
            </a:extLst>
          </p:cNvPr>
          <p:cNvSpPr txBox="1"/>
          <p:nvPr/>
        </p:nvSpPr>
        <p:spPr>
          <a:xfrm>
            <a:off x="4925008" y="242597"/>
            <a:ext cx="2341983" cy="523220"/>
          </a:xfrm>
          <a:prstGeom prst="rect">
            <a:avLst/>
          </a:prstGeom>
          <a:noFill/>
        </p:spPr>
        <p:txBody>
          <a:bodyPr wrap="square" rtlCol="0">
            <a:spAutoFit/>
          </a:bodyPr>
          <a:lstStyle/>
          <a:p>
            <a:r>
              <a:rPr lang="en-US" sz="2800" dirty="0"/>
              <a:t>ABSTRACT</a:t>
            </a:r>
            <a:endParaRPr lang="en-IN" sz="2800" dirty="0"/>
          </a:p>
        </p:txBody>
      </p:sp>
      <p:sp>
        <p:nvSpPr>
          <p:cNvPr id="5" name="TextBox 4">
            <a:extLst>
              <a:ext uri="{FF2B5EF4-FFF2-40B4-BE49-F238E27FC236}">
                <a16:creationId xmlns:a16="http://schemas.microsoft.com/office/drawing/2014/main" id="{A396831F-E231-8EE9-7E44-BCF426D53D9E}"/>
              </a:ext>
            </a:extLst>
          </p:cNvPr>
          <p:cNvSpPr txBox="1"/>
          <p:nvPr/>
        </p:nvSpPr>
        <p:spPr>
          <a:xfrm>
            <a:off x="811763" y="941028"/>
            <a:ext cx="10271060" cy="3908891"/>
          </a:xfrm>
          <a:prstGeom prst="rect">
            <a:avLst/>
          </a:prstGeom>
          <a:noFill/>
        </p:spPr>
        <p:txBody>
          <a:bodyPr wrap="square" rtlCol="0">
            <a:spAutoFit/>
          </a:bodyPr>
          <a:lstStyle/>
          <a:p>
            <a:pPr marL="457200" indent="-457200" algn="just">
              <a:lnSpc>
                <a:spcPct val="150000"/>
              </a:lnSpc>
              <a:buFont typeface="Wingdings" panose="05000000000000000000" pitchFamily="2" charset="2"/>
              <a:buChar char="Ø"/>
            </a:pPr>
            <a:r>
              <a:rPr lang="en-US" sz="2100" b="0" i="0" dirty="0">
                <a:effectLst/>
                <a:latin typeface="Century Gothic" panose="020B0502020202020204" pitchFamily="34" charset="0"/>
              </a:rPr>
              <a:t>This project aims to detect phishing websites using machine learning approaches and implement the system with high efficiency, accuracy, and cost-effectiveness.</a:t>
            </a:r>
          </a:p>
          <a:p>
            <a:pPr marL="457200" indent="-457200" algn="just">
              <a:lnSpc>
                <a:spcPct val="150000"/>
              </a:lnSpc>
              <a:buFont typeface="Wingdings" panose="05000000000000000000" pitchFamily="2" charset="2"/>
              <a:buChar char="Ø"/>
            </a:pPr>
            <a:r>
              <a:rPr lang="en-US" sz="2100" dirty="0">
                <a:latin typeface="Century Gothic" panose="020B0502020202020204" pitchFamily="34" charset="0"/>
              </a:rPr>
              <a:t>We using </a:t>
            </a:r>
            <a:r>
              <a:rPr lang="en-US" sz="2100" b="0" i="0" dirty="0">
                <a:effectLst/>
                <a:latin typeface="Century Gothic" panose="020B0502020202020204" pitchFamily="34" charset="0"/>
              </a:rPr>
              <a:t>Gradient Boosting Classifier for best accuracy score, that gives accuracy of 97.4%</a:t>
            </a:r>
          </a:p>
          <a:p>
            <a:pPr marL="457200" indent="-457200" algn="just">
              <a:lnSpc>
                <a:spcPct val="150000"/>
              </a:lnSpc>
              <a:buFont typeface="Wingdings" panose="05000000000000000000" pitchFamily="2" charset="2"/>
              <a:buChar char="Ø"/>
            </a:pPr>
            <a:r>
              <a:rPr lang="en-US" sz="2100" b="0" i="0" dirty="0">
                <a:effectLst/>
                <a:latin typeface="Century Gothic" panose="020B0502020202020204" pitchFamily="34" charset="0"/>
              </a:rPr>
              <a:t>Additionally, this project addresses the exploitation of Quick Response (QR) codes by phishers to launch phishing attacks and proposes a solution to identify phishing or legitimate links in suspicious QR codes.</a:t>
            </a:r>
            <a:endParaRPr lang="en-IN" sz="2100" dirty="0">
              <a:latin typeface="Century Gothic" panose="020B0502020202020204" pitchFamily="34" charset="0"/>
            </a:endParaRPr>
          </a:p>
        </p:txBody>
      </p:sp>
    </p:spTree>
    <p:extLst>
      <p:ext uri="{BB962C8B-B14F-4D97-AF65-F5344CB8AC3E}">
        <p14:creationId xmlns:p14="http://schemas.microsoft.com/office/powerpoint/2010/main" val="3932429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B8038B-8440-E0BF-2676-F399E459B460}"/>
              </a:ext>
            </a:extLst>
          </p:cNvPr>
          <p:cNvSpPr txBox="1"/>
          <p:nvPr/>
        </p:nvSpPr>
        <p:spPr>
          <a:xfrm>
            <a:off x="3884061" y="260819"/>
            <a:ext cx="4423877" cy="523220"/>
          </a:xfrm>
          <a:prstGeom prst="rect">
            <a:avLst/>
          </a:prstGeom>
          <a:noFill/>
        </p:spPr>
        <p:txBody>
          <a:bodyPr wrap="square" rtlCol="0">
            <a:spAutoFit/>
          </a:bodyPr>
          <a:lstStyle/>
          <a:p>
            <a:r>
              <a:rPr lang="en-US" sz="2800" dirty="0"/>
              <a:t>SYSTEM REQUIREMENTS</a:t>
            </a:r>
            <a:endParaRPr lang="en-IN" sz="2800" dirty="0"/>
          </a:p>
        </p:txBody>
      </p:sp>
      <p:sp>
        <p:nvSpPr>
          <p:cNvPr id="3" name="TextBox 2">
            <a:extLst>
              <a:ext uri="{FF2B5EF4-FFF2-40B4-BE49-F238E27FC236}">
                <a16:creationId xmlns:a16="http://schemas.microsoft.com/office/drawing/2014/main" id="{4EBC5126-69F8-5C20-77CC-A015FC331542}"/>
              </a:ext>
            </a:extLst>
          </p:cNvPr>
          <p:cNvSpPr txBox="1"/>
          <p:nvPr/>
        </p:nvSpPr>
        <p:spPr>
          <a:xfrm>
            <a:off x="856861" y="1068355"/>
            <a:ext cx="5239139" cy="415498"/>
          </a:xfrm>
          <a:prstGeom prst="rect">
            <a:avLst/>
          </a:prstGeom>
          <a:noFill/>
        </p:spPr>
        <p:txBody>
          <a:bodyPr wrap="square" rtlCol="0">
            <a:spAutoFit/>
          </a:bodyPr>
          <a:lstStyle/>
          <a:p>
            <a:r>
              <a:rPr lang="en-US" sz="2100" dirty="0"/>
              <a:t>HARDWARE REQUIREMENTS:</a:t>
            </a:r>
          </a:p>
        </p:txBody>
      </p:sp>
      <p:graphicFrame>
        <p:nvGraphicFramePr>
          <p:cNvPr id="4" name="Table 4">
            <a:extLst>
              <a:ext uri="{FF2B5EF4-FFF2-40B4-BE49-F238E27FC236}">
                <a16:creationId xmlns:a16="http://schemas.microsoft.com/office/drawing/2014/main" id="{95C0B7E1-E59F-57CC-625A-56AEABAE3D90}"/>
              </a:ext>
            </a:extLst>
          </p:cNvPr>
          <p:cNvGraphicFramePr>
            <a:graphicFrameLocks noGrp="1"/>
          </p:cNvGraphicFramePr>
          <p:nvPr>
            <p:extLst>
              <p:ext uri="{D42A27DB-BD31-4B8C-83A1-F6EECF244321}">
                <p14:modId xmlns:p14="http://schemas.microsoft.com/office/powerpoint/2010/main" val="4031793611"/>
              </p:ext>
            </p:extLst>
          </p:nvPr>
        </p:nvGraphicFramePr>
        <p:xfrm>
          <a:off x="1362269" y="1529266"/>
          <a:ext cx="9713168" cy="1234440"/>
        </p:xfrm>
        <a:graphic>
          <a:graphicData uri="http://schemas.openxmlformats.org/drawingml/2006/table">
            <a:tbl>
              <a:tblPr firstRow="1" bandRow="1">
                <a:tableStyleId>{2D5ABB26-0587-4C30-8999-92F81FD0307C}</a:tableStyleId>
              </a:tblPr>
              <a:tblGrid>
                <a:gridCol w="4856584">
                  <a:extLst>
                    <a:ext uri="{9D8B030D-6E8A-4147-A177-3AD203B41FA5}">
                      <a16:colId xmlns:a16="http://schemas.microsoft.com/office/drawing/2014/main" val="45968493"/>
                    </a:ext>
                  </a:extLst>
                </a:gridCol>
                <a:gridCol w="4856584">
                  <a:extLst>
                    <a:ext uri="{9D8B030D-6E8A-4147-A177-3AD203B41FA5}">
                      <a16:colId xmlns:a16="http://schemas.microsoft.com/office/drawing/2014/main" val="2875883821"/>
                    </a:ext>
                  </a:extLst>
                </a:gridCol>
              </a:tblGrid>
              <a:tr h="370840">
                <a:tc>
                  <a:txBody>
                    <a:bodyPr/>
                    <a:lstStyle/>
                    <a:p>
                      <a:r>
                        <a:rPr lang="en-US" sz="2100" dirty="0"/>
                        <a:t>Processor</a:t>
                      </a:r>
                      <a:endParaRPr lang="en-IN" sz="2100" dirty="0"/>
                    </a:p>
                  </a:txBody>
                  <a:tcPr/>
                </a:tc>
                <a:tc>
                  <a:txBody>
                    <a:bodyPr/>
                    <a:lstStyle/>
                    <a:p>
                      <a:r>
                        <a:rPr lang="en-US" sz="2100" b="0" i="0" u="none" strike="noStrike" kern="1200" dirty="0">
                          <a:solidFill>
                            <a:schemeClr val="tx1"/>
                          </a:solidFill>
                          <a:effectLst/>
                          <a:latin typeface="+mn-lt"/>
                          <a:ea typeface="+mn-ea"/>
                          <a:cs typeface="+mn-cs"/>
                        </a:rPr>
                        <a:t>Intel Pentium Dual Core and Higher</a:t>
                      </a:r>
                      <a:endParaRPr lang="en-IN" sz="2100" b="0" dirty="0"/>
                    </a:p>
                  </a:txBody>
                  <a:tcPr/>
                </a:tc>
                <a:extLst>
                  <a:ext uri="{0D108BD9-81ED-4DB2-BD59-A6C34878D82A}">
                    <a16:rowId xmlns:a16="http://schemas.microsoft.com/office/drawing/2014/main" val="3548225442"/>
                  </a:ext>
                </a:extLst>
              </a:tr>
              <a:tr h="370840">
                <a:tc>
                  <a:txBody>
                    <a:bodyPr/>
                    <a:lstStyle/>
                    <a:p>
                      <a:r>
                        <a:rPr lang="en-US" sz="2100" dirty="0"/>
                        <a:t>Hard disk</a:t>
                      </a:r>
                      <a:endParaRPr lang="en-IN" sz="2100" dirty="0"/>
                    </a:p>
                  </a:txBody>
                  <a:tcPr/>
                </a:tc>
                <a:tc>
                  <a:txBody>
                    <a:bodyPr/>
                    <a:lstStyle/>
                    <a:p>
                      <a:r>
                        <a:rPr lang="en-US" sz="2100" b="0" dirty="0"/>
                        <a:t>10 GB </a:t>
                      </a:r>
                      <a:endParaRPr lang="en-IN" sz="2100" b="0" dirty="0"/>
                    </a:p>
                  </a:txBody>
                  <a:tcPr/>
                </a:tc>
                <a:extLst>
                  <a:ext uri="{0D108BD9-81ED-4DB2-BD59-A6C34878D82A}">
                    <a16:rowId xmlns:a16="http://schemas.microsoft.com/office/drawing/2014/main" val="2898773249"/>
                  </a:ext>
                </a:extLst>
              </a:tr>
              <a:tr h="370840">
                <a:tc>
                  <a:txBody>
                    <a:bodyPr/>
                    <a:lstStyle/>
                    <a:p>
                      <a:r>
                        <a:rPr lang="en-US" sz="2100" dirty="0"/>
                        <a:t>RAM</a:t>
                      </a:r>
                      <a:endParaRPr lang="en-IN" sz="2100" dirty="0"/>
                    </a:p>
                  </a:txBody>
                  <a:tcPr/>
                </a:tc>
                <a:tc>
                  <a:txBody>
                    <a:bodyPr/>
                    <a:lstStyle/>
                    <a:p>
                      <a:r>
                        <a:rPr lang="en-US" sz="2100" b="0" dirty="0"/>
                        <a:t>4GB minimum</a:t>
                      </a:r>
                      <a:endParaRPr lang="en-IN" sz="2100" b="0" dirty="0"/>
                    </a:p>
                  </a:txBody>
                  <a:tcPr/>
                </a:tc>
                <a:extLst>
                  <a:ext uri="{0D108BD9-81ED-4DB2-BD59-A6C34878D82A}">
                    <a16:rowId xmlns:a16="http://schemas.microsoft.com/office/drawing/2014/main" val="1621406375"/>
                  </a:ext>
                </a:extLst>
              </a:tr>
            </a:tbl>
          </a:graphicData>
        </a:graphic>
      </p:graphicFrame>
      <p:sp>
        <p:nvSpPr>
          <p:cNvPr id="5" name="TextBox 4">
            <a:extLst>
              <a:ext uri="{FF2B5EF4-FFF2-40B4-BE49-F238E27FC236}">
                <a16:creationId xmlns:a16="http://schemas.microsoft.com/office/drawing/2014/main" id="{A1260B1D-E01B-FB57-6AAC-4AFEAE294705}"/>
              </a:ext>
            </a:extLst>
          </p:cNvPr>
          <p:cNvSpPr txBox="1"/>
          <p:nvPr/>
        </p:nvSpPr>
        <p:spPr>
          <a:xfrm>
            <a:off x="865025" y="3244334"/>
            <a:ext cx="5239139" cy="415498"/>
          </a:xfrm>
          <a:prstGeom prst="rect">
            <a:avLst/>
          </a:prstGeom>
          <a:noFill/>
        </p:spPr>
        <p:txBody>
          <a:bodyPr wrap="square" rtlCol="0">
            <a:spAutoFit/>
          </a:bodyPr>
          <a:lstStyle/>
          <a:p>
            <a:r>
              <a:rPr lang="en-US" sz="2100" dirty="0"/>
              <a:t>SOFTWARE REQUIREMENTS:</a:t>
            </a:r>
          </a:p>
        </p:txBody>
      </p:sp>
      <p:graphicFrame>
        <p:nvGraphicFramePr>
          <p:cNvPr id="6" name="Table 4">
            <a:extLst>
              <a:ext uri="{FF2B5EF4-FFF2-40B4-BE49-F238E27FC236}">
                <a16:creationId xmlns:a16="http://schemas.microsoft.com/office/drawing/2014/main" id="{9EDE9742-C2EB-6DBB-BB03-F1B4357D7E42}"/>
              </a:ext>
            </a:extLst>
          </p:cNvPr>
          <p:cNvGraphicFramePr>
            <a:graphicFrameLocks noGrp="1"/>
          </p:cNvGraphicFramePr>
          <p:nvPr>
            <p:extLst>
              <p:ext uri="{D42A27DB-BD31-4B8C-83A1-F6EECF244321}">
                <p14:modId xmlns:p14="http://schemas.microsoft.com/office/powerpoint/2010/main" val="3096538522"/>
              </p:ext>
            </p:extLst>
          </p:nvPr>
        </p:nvGraphicFramePr>
        <p:xfrm>
          <a:off x="1362268" y="3892173"/>
          <a:ext cx="9713167" cy="1645920"/>
        </p:xfrm>
        <a:graphic>
          <a:graphicData uri="http://schemas.openxmlformats.org/drawingml/2006/table">
            <a:tbl>
              <a:tblPr firstRow="1" bandRow="1">
                <a:tableStyleId>{2D5ABB26-0587-4C30-8999-92F81FD0307C}</a:tableStyleId>
              </a:tblPr>
              <a:tblGrid>
                <a:gridCol w="4870197">
                  <a:extLst>
                    <a:ext uri="{9D8B030D-6E8A-4147-A177-3AD203B41FA5}">
                      <a16:colId xmlns:a16="http://schemas.microsoft.com/office/drawing/2014/main" val="45968493"/>
                    </a:ext>
                  </a:extLst>
                </a:gridCol>
                <a:gridCol w="4842970">
                  <a:extLst>
                    <a:ext uri="{9D8B030D-6E8A-4147-A177-3AD203B41FA5}">
                      <a16:colId xmlns:a16="http://schemas.microsoft.com/office/drawing/2014/main" val="2875883821"/>
                    </a:ext>
                  </a:extLst>
                </a:gridCol>
              </a:tblGrid>
              <a:tr h="370840">
                <a:tc>
                  <a:txBody>
                    <a:bodyPr/>
                    <a:lstStyle/>
                    <a:p>
                      <a:r>
                        <a:rPr lang="en-US" sz="2100" dirty="0"/>
                        <a:t>Front end</a:t>
                      </a:r>
                      <a:endParaRPr lang="en-IN" sz="2100" dirty="0"/>
                    </a:p>
                  </a:txBody>
                  <a:tcPr/>
                </a:tc>
                <a:tc>
                  <a:txBody>
                    <a:bodyPr/>
                    <a:lstStyle/>
                    <a:p>
                      <a:r>
                        <a:rPr lang="en-US" sz="2100" b="0" i="0" u="none" strike="noStrike" kern="1200" dirty="0">
                          <a:solidFill>
                            <a:schemeClr val="tx1"/>
                          </a:solidFill>
                          <a:effectLst/>
                          <a:latin typeface="+mn-lt"/>
                          <a:ea typeface="+mn-ea"/>
                          <a:cs typeface="+mn-cs"/>
                        </a:rPr>
                        <a:t>HTML, CSS, JavaScript, Flask</a:t>
                      </a:r>
                      <a:endParaRPr lang="en-IN" sz="2100" b="0" dirty="0"/>
                    </a:p>
                  </a:txBody>
                  <a:tcPr/>
                </a:tc>
                <a:extLst>
                  <a:ext uri="{0D108BD9-81ED-4DB2-BD59-A6C34878D82A}">
                    <a16:rowId xmlns:a16="http://schemas.microsoft.com/office/drawing/2014/main" val="3548225442"/>
                  </a:ext>
                </a:extLst>
              </a:tr>
              <a:tr h="370840">
                <a:tc>
                  <a:txBody>
                    <a:bodyPr/>
                    <a:lstStyle/>
                    <a:p>
                      <a:r>
                        <a:rPr lang="en-US" sz="2100" dirty="0"/>
                        <a:t>Language</a:t>
                      </a:r>
                      <a:endParaRPr lang="en-IN" sz="2100" dirty="0"/>
                    </a:p>
                  </a:txBody>
                  <a:tcPr/>
                </a:tc>
                <a:tc>
                  <a:txBody>
                    <a:bodyPr/>
                    <a:lstStyle/>
                    <a:p>
                      <a:r>
                        <a:rPr lang="en-US" sz="2100" b="0" dirty="0"/>
                        <a:t>Python and </a:t>
                      </a:r>
                      <a:r>
                        <a:rPr lang="en-US" sz="2100" b="0" dirty="0" err="1"/>
                        <a:t>Jupyter</a:t>
                      </a:r>
                      <a:endParaRPr lang="en-IN" sz="2100" b="0" dirty="0"/>
                    </a:p>
                  </a:txBody>
                  <a:tcPr/>
                </a:tc>
                <a:extLst>
                  <a:ext uri="{0D108BD9-81ED-4DB2-BD59-A6C34878D82A}">
                    <a16:rowId xmlns:a16="http://schemas.microsoft.com/office/drawing/2014/main" val="2898773249"/>
                  </a:ext>
                </a:extLst>
              </a:tr>
              <a:tr h="370840">
                <a:tc>
                  <a:txBody>
                    <a:bodyPr/>
                    <a:lstStyle/>
                    <a:p>
                      <a:r>
                        <a:rPr lang="en-US" sz="2100" dirty="0"/>
                        <a:t>Backend</a:t>
                      </a:r>
                      <a:endParaRPr lang="en-IN" sz="2100" dirty="0"/>
                    </a:p>
                  </a:txBody>
                  <a:tcPr/>
                </a:tc>
                <a:tc>
                  <a:txBody>
                    <a:bodyPr/>
                    <a:lstStyle/>
                    <a:p>
                      <a:r>
                        <a:rPr lang="en-US" sz="2100" b="0" dirty="0"/>
                        <a:t>Apache</a:t>
                      </a:r>
                      <a:endParaRPr lang="en-IN" sz="2100" b="0" dirty="0"/>
                    </a:p>
                  </a:txBody>
                  <a:tcPr/>
                </a:tc>
                <a:extLst>
                  <a:ext uri="{0D108BD9-81ED-4DB2-BD59-A6C34878D82A}">
                    <a16:rowId xmlns:a16="http://schemas.microsoft.com/office/drawing/2014/main" val="1621406375"/>
                  </a:ext>
                </a:extLst>
              </a:tr>
              <a:tr h="370840">
                <a:tc>
                  <a:txBody>
                    <a:bodyPr/>
                    <a:lstStyle/>
                    <a:p>
                      <a:r>
                        <a:rPr lang="en-US" sz="2100" dirty="0"/>
                        <a:t>Operating System</a:t>
                      </a:r>
                      <a:endParaRPr lang="en-IN" sz="2100" dirty="0"/>
                    </a:p>
                  </a:txBody>
                  <a:tcPr/>
                </a:tc>
                <a:tc>
                  <a:txBody>
                    <a:bodyPr/>
                    <a:lstStyle/>
                    <a:p>
                      <a:r>
                        <a:rPr lang="en-US" sz="2100" b="0" dirty="0"/>
                        <a:t>Windows 8 or above</a:t>
                      </a:r>
                      <a:endParaRPr lang="en-IN" sz="2100" b="0" dirty="0"/>
                    </a:p>
                  </a:txBody>
                  <a:tcPr/>
                </a:tc>
                <a:extLst>
                  <a:ext uri="{0D108BD9-81ED-4DB2-BD59-A6C34878D82A}">
                    <a16:rowId xmlns:a16="http://schemas.microsoft.com/office/drawing/2014/main" val="3916085667"/>
                  </a:ext>
                </a:extLst>
              </a:tr>
            </a:tbl>
          </a:graphicData>
        </a:graphic>
      </p:graphicFrame>
    </p:spTree>
    <p:extLst>
      <p:ext uri="{BB962C8B-B14F-4D97-AF65-F5344CB8AC3E}">
        <p14:creationId xmlns:p14="http://schemas.microsoft.com/office/powerpoint/2010/main" val="192957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8AA014-AC79-2946-7562-1F03FE5F962D}"/>
              </a:ext>
            </a:extLst>
          </p:cNvPr>
          <p:cNvSpPr txBox="1"/>
          <p:nvPr/>
        </p:nvSpPr>
        <p:spPr>
          <a:xfrm>
            <a:off x="5001985" y="219269"/>
            <a:ext cx="2188029" cy="523220"/>
          </a:xfrm>
          <a:prstGeom prst="rect">
            <a:avLst/>
          </a:prstGeom>
          <a:noFill/>
        </p:spPr>
        <p:txBody>
          <a:bodyPr wrap="square" rtlCol="0">
            <a:spAutoFit/>
          </a:bodyPr>
          <a:lstStyle/>
          <a:p>
            <a:r>
              <a:rPr lang="en-US" sz="2800" dirty="0"/>
              <a:t>MODULES</a:t>
            </a:r>
            <a:endParaRPr lang="en-IN" sz="2800" dirty="0"/>
          </a:p>
        </p:txBody>
      </p:sp>
      <p:sp>
        <p:nvSpPr>
          <p:cNvPr id="3" name="TextBox 2">
            <a:extLst>
              <a:ext uri="{FF2B5EF4-FFF2-40B4-BE49-F238E27FC236}">
                <a16:creationId xmlns:a16="http://schemas.microsoft.com/office/drawing/2014/main" id="{71D11AAC-69AB-4186-3EB9-D6BE97CA6CAA}"/>
              </a:ext>
            </a:extLst>
          </p:cNvPr>
          <p:cNvSpPr txBox="1"/>
          <p:nvPr/>
        </p:nvSpPr>
        <p:spPr>
          <a:xfrm>
            <a:off x="1105678" y="1292290"/>
            <a:ext cx="4380722" cy="1323567"/>
          </a:xfrm>
          <a:prstGeom prst="rect">
            <a:avLst/>
          </a:prstGeom>
          <a:noFill/>
        </p:spPr>
        <p:txBody>
          <a:bodyPr wrap="square" rtlCol="0">
            <a:spAutoFit/>
          </a:bodyPr>
          <a:lstStyle/>
          <a:p>
            <a:pPr marL="285750" indent="-285750">
              <a:buFont typeface="Wingdings" panose="05000000000000000000" pitchFamily="2" charset="2"/>
              <a:buChar char="Ø"/>
            </a:pPr>
            <a:r>
              <a:rPr lang="en-US" sz="2100" dirty="0"/>
              <a:t>Input URL</a:t>
            </a:r>
          </a:p>
          <a:p>
            <a:pPr marL="285750" indent="-285750">
              <a:lnSpc>
                <a:spcPct val="150000"/>
              </a:lnSpc>
              <a:buFont typeface="Wingdings" panose="05000000000000000000" pitchFamily="2" charset="2"/>
              <a:buChar char="Ø"/>
            </a:pPr>
            <a:r>
              <a:rPr lang="en-US" sz="2100" dirty="0"/>
              <a:t>Upload QR</a:t>
            </a:r>
          </a:p>
          <a:p>
            <a:pPr marL="285750" indent="-285750">
              <a:lnSpc>
                <a:spcPct val="150000"/>
              </a:lnSpc>
              <a:buFont typeface="Wingdings" panose="05000000000000000000" pitchFamily="2" charset="2"/>
              <a:buChar char="Ø"/>
            </a:pPr>
            <a:r>
              <a:rPr lang="en-US" sz="2100" dirty="0"/>
              <a:t>Detection of URL</a:t>
            </a:r>
            <a:endParaRPr lang="en-IN" sz="2100" dirty="0"/>
          </a:p>
        </p:txBody>
      </p:sp>
    </p:spTree>
    <p:extLst>
      <p:ext uri="{BB962C8B-B14F-4D97-AF65-F5344CB8AC3E}">
        <p14:creationId xmlns:p14="http://schemas.microsoft.com/office/powerpoint/2010/main" val="328080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969436-2656-EBCE-ED9E-02F819F2C479}"/>
              </a:ext>
            </a:extLst>
          </p:cNvPr>
          <p:cNvSpPr txBox="1"/>
          <p:nvPr/>
        </p:nvSpPr>
        <p:spPr>
          <a:xfrm>
            <a:off x="3886977" y="256592"/>
            <a:ext cx="4418046" cy="523220"/>
          </a:xfrm>
          <a:prstGeom prst="rect">
            <a:avLst/>
          </a:prstGeom>
          <a:noFill/>
        </p:spPr>
        <p:txBody>
          <a:bodyPr wrap="square" rtlCol="0">
            <a:spAutoFit/>
          </a:bodyPr>
          <a:lstStyle/>
          <a:p>
            <a:r>
              <a:rPr lang="en-US" sz="2800" dirty="0"/>
              <a:t>MODULE DESCRIPTION</a:t>
            </a:r>
            <a:endParaRPr lang="en-IN" sz="2800" dirty="0"/>
          </a:p>
        </p:txBody>
      </p:sp>
      <p:sp>
        <p:nvSpPr>
          <p:cNvPr id="3" name="TextBox 2">
            <a:extLst>
              <a:ext uri="{FF2B5EF4-FFF2-40B4-BE49-F238E27FC236}">
                <a16:creationId xmlns:a16="http://schemas.microsoft.com/office/drawing/2014/main" id="{4B2720CE-7E8E-D5A3-9197-690F02DB00F1}"/>
              </a:ext>
            </a:extLst>
          </p:cNvPr>
          <p:cNvSpPr txBox="1"/>
          <p:nvPr/>
        </p:nvSpPr>
        <p:spPr>
          <a:xfrm>
            <a:off x="653143" y="1012372"/>
            <a:ext cx="10711543" cy="5025671"/>
          </a:xfrm>
          <a:prstGeom prst="rect">
            <a:avLst/>
          </a:prstGeom>
          <a:noFill/>
        </p:spPr>
        <p:txBody>
          <a:bodyPr wrap="square" rtlCol="0">
            <a:spAutoFit/>
          </a:bodyPr>
          <a:lstStyle/>
          <a:p>
            <a:pPr>
              <a:lnSpc>
                <a:spcPct val="150000"/>
              </a:lnSpc>
            </a:pPr>
            <a:r>
              <a:rPr lang="en-US" dirty="0"/>
              <a:t>Input  URL</a:t>
            </a:r>
          </a:p>
          <a:p>
            <a:pPr marL="742950" lvl="1" indent="-285750" algn="just">
              <a:lnSpc>
                <a:spcPct val="150000"/>
              </a:lnSpc>
              <a:buFont typeface="Arial" panose="020B0604020202020204" pitchFamily="34" charset="0"/>
              <a:buChar char="•"/>
            </a:pPr>
            <a:r>
              <a:rPr lang="en-US" b="0" i="0" u="none" strike="noStrike" dirty="0">
                <a:effectLst/>
              </a:rPr>
              <a:t>The URL that you suspect, whether it is legitimate or phishing is given to the model. The sentence that contains the URL is given, so that  the Algorithm separates the URL and checks whether it is legitimate or phishing.</a:t>
            </a:r>
          </a:p>
          <a:p>
            <a:pPr lvl="1" algn="just">
              <a:lnSpc>
                <a:spcPct val="150000"/>
              </a:lnSpc>
            </a:pPr>
            <a:endParaRPr lang="en-US" b="0" i="0" u="none" strike="noStrike" dirty="0">
              <a:effectLst/>
            </a:endParaRPr>
          </a:p>
          <a:p>
            <a:pPr>
              <a:lnSpc>
                <a:spcPct val="150000"/>
              </a:lnSpc>
            </a:pPr>
            <a:r>
              <a:rPr lang="en-US" dirty="0"/>
              <a:t>Upload QR</a:t>
            </a:r>
          </a:p>
          <a:p>
            <a:pPr marL="742950" lvl="1" indent="-285750" algn="just">
              <a:lnSpc>
                <a:spcPct val="150000"/>
              </a:lnSpc>
              <a:buFont typeface="Arial" panose="020B0604020202020204" pitchFamily="34" charset="0"/>
              <a:buChar char="•"/>
            </a:pPr>
            <a:r>
              <a:rPr lang="en-US" b="0" i="0" u="none" strike="noStrike" dirty="0">
                <a:effectLst/>
              </a:rPr>
              <a:t>The QR code is decoded by uploading it and the decoded text is parsed to 	the model and the model checks for malicious links and predicts.</a:t>
            </a:r>
            <a:endParaRPr lang="en-IN" dirty="0"/>
          </a:p>
          <a:p>
            <a:pPr>
              <a:lnSpc>
                <a:spcPct val="150000"/>
              </a:lnSpc>
            </a:pPr>
            <a:endParaRPr lang="en-US" b="0" i="0" u="none" strike="noStrike" dirty="0">
              <a:effectLst/>
            </a:endParaRPr>
          </a:p>
          <a:p>
            <a:pPr>
              <a:lnSpc>
                <a:spcPct val="150000"/>
              </a:lnSpc>
            </a:pPr>
            <a:r>
              <a:rPr lang="en-US" b="0" i="0" u="none" strike="noStrike" dirty="0">
                <a:effectLst/>
              </a:rPr>
              <a:t>Detection of URL</a:t>
            </a:r>
          </a:p>
          <a:p>
            <a:pPr marL="742950" lvl="1" indent="-285750" algn="just">
              <a:lnSpc>
                <a:spcPct val="150000"/>
              </a:lnSpc>
              <a:buFont typeface="Arial" panose="020B0604020202020204" pitchFamily="34" charset="0"/>
              <a:buChar char="•"/>
            </a:pPr>
            <a:r>
              <a:rPr lang="en-US" b="0" i="0" u="none" strike="noStrike" dirty="0">
                <a:effectLst/>
              </a:rPr>
              <a:t>On the successful detection of the URL, the predictions and accuracy of the prediction is shown as output. </a:t>
            </a:r>
          </a:p>
        </p:txBody>
      </p:sp>
    </p:spTree>
    <p:extLst>
      <p:ext uri="{BB962C8B-B14F-4D97-AF65-F5344CB8AC3E}">
        <p14:creationId xmlns:p14="http://schemas.microsoft.com/office/powerpoint/2010/main" val="2873384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AF587D-2CCE-3239-C343-D4CD1CC2B81F}"/>
              </a:ext>
            </a:extLst>
          </p:cNvPr>
          <p:cNvSpPr txBox="1"/>
          <p:nvPr/>
        </p:nvSpPr>
        <p:spPr>
          <a:xfrm>
            <a:off x="3724441" y="220922"/>
            <a:ext cx="4519179" cy="523220"/>
          </a:xfrm>
          <a:prstGeom prst="rect">
            <a:avLst/>
          </a:prstGeom>
          <a:noFill/>
        </p:spPr>
        <p:txBody>
          <a:bodyPr wrap="square" rtlCol="0">
            <a:spAutoFit/>
          </a:bodyPr>
          <a:lstStyle/>
          <a:p>
            <a:r>
              <a:rPr lang="en-US" sz="2800" dirty="0"/>
              <a:t>SYSTEM FLOW DIAGRAM</a:t>
            </a:r>
            <a:endParaRPr lang="en-IN" sz="2800" dirty="0"/>
          </a:p>
        </p:txBody>
      </p:sp>
      <p:pic>
        <p:nvPicPr>
          <p:cNvPr id="4" name="Picture 3">
            <a:extLst>
              <a:ext uri="{FF2B5EF4-FFF2-40B4-BE49-F238E27FC236}">
                <a16:creationId xmlns:a16="http://schemas.microsoft.com/office/drawing/2014/main" id="{A59B3609-2FE6-F066-D67E-D20C8ED7AB44}"/>
              </a:ext>
            </a:extLst>
          </p:cNvPr>
          <p:cNvPicPr>
            <a:picLocks noChangeAspect="1"/>
          </p:cNvPicPr>
          <p:nvPr/>
        </p:nvPicPr>
        <p:blipFill>
          <a:blip r:embed="rId2"/>
          <a:stretch>
            <a:fillRect/>
          </a:stretch>
        </p:blipFill>
        <p:spPr>
          <a:xfrm>
            <a:off x="2178263" y="893429"/>
            <a:ext cx="7611537" cy="5220429"/>
          </a:xfrm>
          <a:prstGeom prst="rect">
            <a:avLst/>
          </a:prstGeom>
        </p:spPr>
      </p:pic>
    </p:spTree>
    <p:extLst>
      <p:ext uri="{BB962C8B-B14F-4D97-AF65-F5344CB8AC3E}">
        <p14:creationId xmlns:p14="http://schemas.microsoft.com/office/powerpoint/2010/main" val="3165821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8DF7AC-7898-FFDD-8065-F2724A728365}"/>
              </a:ext>
            </a:extLst>
          </p:cNvPr>
          <p:cNvPicPr>
            <a:picLocks noChangeAspect="1"/>
          </p:cNvPicPr>
          <p:nvPr/>
        </p:nvPicPr>
        <p:blipFill rotWithShape="1">
          <a:blip r:embed="rId2"/>
          <a:srcRect t="9838"/>
          <a:stretch/>
        </p:blipFill>
        <p:spPr>
          <a:xfrm>
            <a:off x="3809001" y="751966"/>
            <a:ext cx="4573998" cy="6024754"/>
          </a:xfrm>
          <a:prstGeom prst="rect">
            <a:avLst/>
          </a:prstGeom>
        </p:spPr>
      </p:pic>
      <p:sp>
        <p:nvSpPr>
          <p:cNvPr id="6" name="TextBox 5">
            <a:extLst>
              <a:ext uri="{FF2B5EF4-FFF2-40B4-BE49-F238E27FC236}">
                <a16:creationId xmlns:a16="http://schemas.microsoft.com/office/drawing/2014/main" id="{485A83CF-C07F-F326-2DE8-F2FAD0BFD51F}"/>
              </a:ext>
            </a:extLst>
          </p:cNvPr>
          <p:cNvSpPr txBox="1"/>
          <p:nvPr/>
        </p:nvSpPr>
        <p:spPr>
          <a:xfrm>
            <a:off x="3911100" y="218586"/>
            <a:ext cx="4369799" cy="523220"/>
          </a:xfrm>
          <a:prstGeom prst="rect">
            <a:avLst/>
          </a:prstGeom>
          <a:noFill/>
        </p:spPr>
        <p:txBody>
          <a:bodyPr wrap="square" rtlCol="0">
            <a:spAutoFit/>
          </a:bodyPr>
          <a:lstStyle/>
          <a:p>
            <a:r>
              <a:rPr lang="en-US" sz="2800" dirty="0"/>
              <a:t>DATA FLOW DIAGRAM</a:t>
            </a:r>
            <a:endParaRPr lang="en-IN" sz="2800" dirty="0"/>
          </a:p>
        </p:txBody>
      </p:sp>
    </p:spTree>
    <p:extLst>
      <p:ext uri="{BB962C8B-B14F-4D97-AF65-F5344CB8AC3E}">
        <p14:creationId xmlns:p14="http://schemas.microsoft.com/office/powerpoint/2010/main" val="353711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Untitled">
            <a:hlinkClick r:id="" action="ppaction://media"/>
            <a:extLst>
              <a:ext uri="{FF2B5EF4-FFF2-40B4-BE49-F238E27FC236}">
                <a16:creationId xmlns:a16="http://schemas.microsoft.com/office/drawing/2014/main" id="{D90E1854-D0B4-B7B9-6E45-F9849A89EBB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96962" y="487362"/>
            <a:ext cx="9998075" cy="5883275"/>
          </a:xfrm>
          <a:prstGeom prst="rect">
            <a:avLst/>
          </a:prstGeom>
        </p:spPr>
      </p:pic>
    </p:spTree>
    <p:extLst>
      <p:ext uri="{BB962C8B-B14F-4D97-AF65-F5344CB8AC3E}">
        <p14:creationId xmlns:p14="http://schemas.microsoft.com/office/powerpoint/2010/main" val="4184846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25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FAE78F7-8654-270B-67D0-3B4F3686D274}"/>
              </a:ext>
            </a:extLst>
          </p:cNvPr>
          <p:cNvPicPr>
            <a:picLocks noChangeAspect="1"/>
          </p:cNvPicPr>
          <p:nvPr/>
        </p:nvPicPr>
        <p:blipFill>
          <a:blip r:embed="rId2"/>
          <a:stretch>
            <a:fillRect/>
          </a:stretch>
        </p:blipFill>
        <p:spPr>
          <a:xfrm>
            <a:off x="0" y="1776412"/>
            <a:ext cx="6096000" cy="3305175"/>
          </a:xfrm>
          <a:prstGeom prst="rect">
            <a:avLst/>
          </a:prstGeom>
        </p:spPr>
      </p:pic>
      <p:pic>
        <p:nvPicPr>
          <p:cNvPr id="13" name="Picture 12">
            <a:extLst>
              <a:ext uri="{FF2B5EF4-FFF2-40B4-BE49-F238E27FC236}">
                <a16:creationId xmlns:a16="http://schemas.microsoft.com/office/drawing/2014/main" id="{D0A4E806-044A-D997-D7BD-3A85D2F08B2B}"/>
              </a:ext>
            </a:extLst>
          </p:cNvPr>
          <p:cNvPicPr>
            <a:picLocks noChangeAspect="1"/>
          </p:cNvPicPr>
          <p:nvPr/>
        </p:nvPicPr>
        <p:blipFill>
          <a:blip r:embed="rId3"/>
          <a:stretch>
            <a:fillRect/>
          </a:stretch>
        </p:blipFill>
        <p:spPr>
          <a:xfrm>
            <a:off x="6096000" y="1754777"/>
            <a:ext cx="6096000" cy="3326810"/>
          </a:xfrm>
          <a:prstGeom prst="rect">
            <a:avLst/>
          </a:prstGeom>
        </p:spPr>
      </p:pic>
      <p:sp>
        <p:nvSpPr>
          <p:cNvPr id="14" name="TextBox 13">
            <a:extLst>
              <a:ext uri="{FF2B5EF4-FFF2-40B4-BE49-F238E27FC236}">
                <a16:creationId xmlns:a16="http://schemas.microsoft.com/office/drawing/2014/main" id="{37A33009-A700-848C-9384-71848CDCEC1B}"/>
              </a:ext>
            </a:extLst>
          </p:cNvPr>
          <p:cNvSpPr txBox="1"/>
          <p:nvPr/>
        </p:nvSpPr>
        <p:spPr>
          <a:xfrm>
            <a:off x="264160" y="1385445"/>
            <a:ext cx="914400" cy="369332"/>
          </a:xfrm>
          <a:prstGeom prst="rect">
            <a:avLst/>
          </a:prstGeom>
          <a:noFill/>
        </p:spPr>
        <p:txBody>
          <a:bodyPr wrap="square" rtlCol="0">
            <a:spAutoFit/>
          </a:bodyPr>
          <a:lstStyle/>
          <a:p>
            <a:r>
              <a:rPr lang="en-US" dirty="0"/>
              <a:t>Input</a:t>
            </a:r>
            <a:endParaRPr lang="en-IN" dirty="0"/>
          </a:p>
        </p:txBody>
      </p:sp>
      <p:sp>
        <p:nvSpPr>
          <p:cNvPr id="15" name="TextBox 14">
            <a:extLst>
              <a:ext uri="{FF2B5EF4-FFF2-40B4-BE49-F238E27FC236}">
                <a16:creationId xmlns:a16="http://schemas.microsoft.com/office/drawing/2014/main" id="{5DD4FB82-3DE0-1760-B021-E94E45410D68}"/>
              </a:ext>
            </a:extLst>
          </p:cNvPr>
          <p:cNvSpPr txBox="1"/>
          <p:nvPr/>
        </p:nvSpPr>
        <p:spPr>
          <a:xfrm>
            <a:off x="6126480" y="1294005"/>
            <a:ext cx="1148080" cy="369332"/>
          </a:xfrm>
          <a:prstGeom prst="rect">
            <a:avLst/>
          </a:prstGeom>
          <a:noFill/>
        </p:spPr>
        <p:txBody>
          <a:bodyPr wrap="square" rtlCol="0">
            <a:spAutoFit/>
          </a:bodyPr>
          <a:lstStyle/>
          <a:p>
            <a:r>
              <a:rPr lang="en-US" dirty="0"/>
              <a:t>Output</a:t>
            </a:r>
            <a:endParaRPr lang="en-IN" dirty="0"/>
          </a:p>
        </p:txBody>
      </p:sp>
    </p:spTree>
    <p:extLst>
      <p:ext uri="{BB962C8B-B14F-4D97-AF65-F5344CB8AC3E}">
        <p14:creationId xmlns:p14="http://schemas.microsoft.com/office/powerpoint/2010/main" val="31882206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TM03457485[[fn=Mesh]]</Template>
  <TotalTime>125</TotalTime>
  <Words>299</Words>
  <Application>Microsoft Office PowerPoint</Application>
  <PresentationFormat>Widescreen</PresentationFormat>
  <Paragraphs>52</Paragraphs>
  <Slides>12</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Century Gothic</vt:lpstr>
      <vt:lpstr>Wingdings</vt:lpstr>
      <vt:lpstr>Mesh</vt:lpstr>
      <vt:lpstr>PHISHING url detector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PHISHING url detector</dc:title>
  <dc:creator>Dharsan. S</dc:creator>
  <cp:lastModifiedBy>Dharsan. S</cp:lastModifiedBy>
  <cp:revision>13</cp:revision>
  <dcterms:created xsi:type="dcterms:W3CDTF">2023-04-26T02:26:04Z</dcterms:created>
  <dcterms:modified xsi:type="dcterms:W3CDTF">2023-04-26T04:31:31Z</dcterms:modified>
</cp:coreProperties>
</file>